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1ca6ef5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1ca6ef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948e2a6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948e2a6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948e2a6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948e2a6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3652c0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3652c0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71ca6ef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71ca6ef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c948e2a6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c948e2a6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71ca6ef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71ca6ef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c948e2a6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c948e2a6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c948e2a6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c948e2a6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c948e2a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c948e2a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948e2a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948e2a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948e2a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948e2a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948e2a6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948e2a6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c948e2a6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c948e2a6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948e2a6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948e2a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e7235c1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e7235c1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c948e2a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c948e2a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hyperlink" Target="https://scratch.mit.edu/projects/51731221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hyperlink" Target="https://scratch.mit.edu/projects/52080739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hyperlink" Target="https://scratch.mit.edu/projects/5173122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84175" y="498650"/>
            <a:ext cx="8328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8800">
                <a:latin typeface="Amatic SC"/>
                <a:ea typeface="Amatic SC"/>
                <a:cs typeface="Amatic SC"/>
                <a:sym typeface="Amatic SC"/>
              </a:rPr>
              <a:t>Програмування для дітей</a:t>
            </a:r>
            <a:endParaRPr sz="8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" y="1660847"/>
            <a:ext cx="2546300" cy="2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221" y="1656229"/>
            <a:ext cx="2546300" cy="2546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930" y="1687229"/>
            <a:ext cx="3422009" cy="2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85525" y="4578900"/>
            <a:ext cx="8164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50">
                <a:highlight>
                  <a:srgbClr val="FFFFFF"/>
                </a:highlight>
              </a:rPr>
              <a:t>Заняття 9: Використання олівця. Побудова простих геометричних фігур (Квадарт, трикутник, прямоугольник). Цикл. Використання геометричних фігур, як траекторій руху персонажів.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5265675" y="244350"/>
            <a:ext cx="3709500" cy="8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Квадрат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1"/>
            <a:ext cx="4572000" cy="396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525" y="1196078"/>
            <a:ext cx="4748475" cy="38834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71900" y="290350"/>
            <a:ext cx="4100100" cy="12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Малюємо візерунок зі “Штамп”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164138" y="1708450"/>
            <a:ext cx="4349700" cy="10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Штамп повторює спрайт кілька разів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8983" t="0"/>
          <a:stretch/>
        </p:blipFill>
        <p:spPr>
          <a:xfrm>
            <a:off x="4903851" y="0"/>
            <a:ext cx="4100100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8" y="2275350"/>
            <a:ext cx="4349825" cy="1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00" y="3929650"/>
            <a:ext cx="2894922" cy="10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025" y="3902925"/>
            <a:ext cx="1960812" cy="1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71900" y="304175"/>
            <a:ext cx="4588800" cy="12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Квадрат малюємо “Штампом”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71900" y="2060175"/>
            <a:ext cx="5404500" cy="25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Створюємо одному спрайту дві програми, які будуть працювати одночасно (паралельно)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800" y="152400"/>
            <a:ext cx="277074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500" y="2715050"/>
            <a:ext cx="3163475" cy="23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972425" y="1814650"/>
            <a:ext cx="41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https://scratch.mit.edu/projects/517312213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2419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569" y="216775"/>
            <a:ext cx="304685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6373450" y="4340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Дім за допомогою координат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402" y="943675"/>
            <a:ext cx="2743773" cy="22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7400" y="3310895"/>
            <a:ext cx="2743777" cy="186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5023500" y="943675"/>
            <a:ext cx="41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https://scratch.mit.edu/projects/520807395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5" y="0"/>
            <a:ext cx="90684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Очистити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471900" y="3180125"/>
            <a:ext cx="82221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Коли ми знову запускаємо код програми, нам можуть заважати попередні зображення, тому ставимо “</a:t>
            </a:r>
            <a:r>
              <a:rPr b="1" lang="uk"/>
              <a:t>Очистити все</a:t>
            </a:r>
            <a:r>
              <a:rPr lang="uk"/>
              <a:t>”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75" y="426775"/>
            <a:ext cx="35433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175400" y="710025"/>
            <a:ext cx="2891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“Задати” чи “Змінити”??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50" y="0"/>
            <a:ext cx="6076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Домашнє завдання: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uk" u="sng"/>
              <a:t>Завдання № 1 </a:t>
            </a:r>
            <a:r>
              <a:rPr lang="uk"/>
              <a:t>Намалювати ромб: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0"/>
            <a:ext cx="42242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Домашнє завдання: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99" y="0"/>
            <a:ext cx="7729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264200" y="140075"/>
            <a:ext cx="82221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Олівець</a:t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264200" y="590125"/>
            <a:ext cx="68952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400">
                <a:solidFill>
                  <a:srgbClr val="000000"/>
                </a:solidFill>
              </a:rPr>
              <a:t>Виконавець у Scratch може рухатись, залишаючи після себе слід – тобто малювати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9999" t="0"/>
          <a:stretch/>
        </p:blipFill>
        <p:spPr>
          <a:xfrm>
            <a:off x="7047600" y="66750"/>
            <a:ext cx="1814175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478301"/>
            <a:ext cx="7630850" cy="36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734425" y="738725"/>
            <a:ext cx="6959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Натискаємо на “додаткові блоки”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71900" y="1919075"/>
            <a:ext cx="4522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Обираємо блоки для малювання олівцем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0" y="156175"/>
            <a:ext cx="1371600" cy="1143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279" y="1506425"/>
            <a:ext cx="3476725" cy="34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920625" y="738725"/>
            <a:ext cx="57735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Інструменти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000375" y="1919075"/>
            <a:ext cx="569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solidFill>
                  <a:srgbClr val="3B3835"/>
                </a:solidFill>
                <a:highlight>
                  <a:srgbClr val="EEEEEE"/>
                </a:highlight>
              </a:rPr>
              <a:t>Можна змінювати: </a:t>
            </a:r>
            <a:endParaRPr sz="2400">
              <a:solidFill>
                <a:srgbClr val="3B3835"/>
              </a:solidFill>
              <a:highlight>
                <a:srgbClr val="EEEEEE"/>
              </a:highlight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3B3835"/>
              </a:buClr>
              <a:buSzPts val="2400"/>
              <a:buChar char="-"/>
            </a:pPr>
            <a:r>
              <a:rPr lang="uk" sz="2400">
                <a:solidFill>
                  <a:srgbClr val="3B3835"/>
                </a:solidFill>
                <a:highlight>
                  <a:srgbClr val="EEEEEE"/>
                </a:highlight>
              </a:rPr>
              <a:t>колір олівця, </a:t>
            </a:r>
            <a:endParaRPr sz="2400">
              <a:solidFill>
                <a:srgbClr val="3B3835"/>
              </a:solidFill>
              <a:highlight>
                <a:srgbClr val="EEEEEE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400"/>
              <a:buChar char="-"/>
            </a:pPr>
            <a:r>
              <a:rPr lang="uk" sz="2400">
                <a:solidFill>
                  <a:srgbClr val="3B3835"/>
                </a:solidFill>
                <a:highlight>
                  <a:srgbClr val="EEEEEE"/>
                </a:highlight>
              </a:rPr>
              <a:t>товщину лінії, </a:t>
            </a:r>
            <a:endParaRPr sz="2400">
              <a:solidFill>
                <a:srgbClr val="3B3835"/>
              </a:solidFill>
              <a:highlight>
                <a:srgbClr val="EEEEEE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400"/>
              <a:buChar char="-"/>
            </a:pPr>
            <a:r>
              <a:rPr lang="uk" sz="2400">
                <a:solidFill>
                  <a:srgbClr val="3B3835"/>
                </a:solidFill>
                <a:highlight>
                  <a:srgbClr val="EEEEEE"/>
                </a:highlight>
              </a:rPr>
              <a:t>піднімати чи опускати олівець</a:t>
            </a:r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5" y="0"/>
            <a:ext cx="2705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Малюємо лінію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1900" y="2474950"/>
            <a:ext cx="37866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Результат дії програми: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75" y="322625"/>
            <a:ext cx="44577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25" y="2903447"/>
            <a:ext cx="4252774" cy="215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38275" y="2054125"/>
            <a:ext cx="2633100" cy="25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Щоб правильно створити зображення, спершу розрахуйте кожну координату, які будуть з’єднані між собою лінією 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39" y="0"/>
            <a:ext cx="63726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138275" y="146050"/>
            <a:ext cx="2751600" cy="15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</a:rPr>
              <a:t>Рухаємось по координатам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921775" y="738725"/>
            <a:ext cx="477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Щоб малювати - “Опустити олівець”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871500" y="2473375"/>
            <a:ext cx="50181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600"/>
              <a:t>Щоб припинити малювати під час руху - “Підняти олівець”</a:t>
            </a:r>
            <a:endParaRPr sz="26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0" y="449125"/>
            <a:ext cx="3780200" cy="31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0" y="103100"/>
            <a:ext cx="6548501" cy="4813624"/>
            <a:chOff x="1308700" y="213500"/>
            <a:chExt cx="6548501" cy="4813624"/>
          </a:xfrm>
        </p:grpSpPr>
        <p:pic>
          <p:nvPicPr>
            <p:cNvPr id="125" name="Google Shape;125;p20"/>
            <p:cNvPicPr preferRelativeResize="0"/>
            <p:nvPr/>
          </p:nvPicPr>
          <p:blipFill rotWithShape="1">
            <a:blip r:embed="rId3">
              <a:alphaModFix/>
            </a:blip>
            <a:srcRect b="0" l="2293" r="929" t="7364"/>
            <a:stretch/>
          </p:blipFill>
          <p:spPr>
            <a:xfrm>
              <a:off x="1308700" y="213500"/>
              <a:ext cx="6548501" cy="476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0500" y="4364524"/>
              <a:ext cx="1868834" cy="66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7150" y="791275"/>
              <a:ext cx="1979225" cy="66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6037888" y="2549338"/>
              <a:ext cx="1939300" cy="67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2438450" y="2520813"/>
              <a:ext cx="1975075" cy="7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 rotWithShape="1">
            <a:blip r:embed="rId8">
              <a:alphaModFix/>
            </a:blip>
            <a:srcRect b="10044" l="3751" r="3155" t="13689"/>
            <a:stretch/>
          </p:blipFill>
          <p:spPr>
            <a:xfrm>
              <a:off x="1422725" y="213500"/>
              <a:ext cx="3166328" cy="66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" name="Google Shape;13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8123" y="476475"/>
            <a:ext cx="2825875" cy="41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471900" y="221225"/>
            <a:ext cx="4422600" cy="12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За допомогою координат малюємо </a:t>
            </a:r>
            <a:r>
              <a:rPr b="1" lang="uk"/>
              <a:t>квадрат</a:t>
            </a:r>
            <a:endParaRPr b="1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471900" y="1963375"/>
            <a:ext cx="46011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82" y="0"/>
            <a:ext cx="39757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5057"/>
            <a:ext cx="4894499" cy="35284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952500" y="4499200"/>
            <a:ext cx="41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https://scratch.mit.edu/projects/517312213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